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Names and intros. We are going to be visiting your class three times this spring to take about the work of the Stone Living Lab.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Icebreaker</a:t>
            </a:r>
            <a:br>
              <a:rPr lang="en-US"/>
            </a:br>
            <a:br>
              <a:rPr lang="en-US"/>
            </a:br>
            <a:r>
              <a:rPr lang="en-US"/>
              <a:t>Do I mention science? Climate? Environment?</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off, we are going to do some drawing! The Stone Living Lab is a laboratory. You each have some paper and pencils. For the next five minutes, please draw what you think of when you hear the word laboratory. After five minutes, turn to your neighbor and share your drawing. Talk about what you drew. What is similar between your drawings? What is different? We will then come back together and have a few volunteers share about what they and their partner drew.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Pair and share</a:t>
            </a:r>
            <a:endParaRPr/>
          </a:p>
          <a:p>
            <a:pPr indent="0" lvl="0" marL="0" rtl="0" algn="l">
              <a:spcBef>
                <a:spcPts val="0"/>
              </a:spcBef>
              <a:spcAft>
                <a:spcPts val="0"/>
              </a:spcAft>
              <a:buNone/>
            </a:pPr>
            <a:r>
              <a:rPr lang="en-US"/>
              <a:t>5 minutes drawing</a:t>
            </a:r>
            <a:endParaRPr/>
          </a:p>
          <a:p>
            <a:pPr indent="0" lvl="0" marL="0" rtl="0" algn="l">
              <a:spcBef>
                <a:spcPts val="0"/>
              </a:spcBef>
              <a:spcAft>
                <a:spcPts val="0"/>
              </a:spcAft>
              <a:buNone/>
            </a:pPr>
            <a:r>
              <a:rPr lang="en-US"/>
              <a:t>Ask a few students to share</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Look at these three pictures of scientists. Ask: were there any differences or similarities between what you drew and what you see? What do you notice about where they're working? All of these places are laboratories!</a:t>
            </a:r>
            <a:endParaRPr/>
          </a:p>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means that you can do science anywhere!</a:t>
            </a: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 you recognize what this map is showing? </a:t>
            </a:r>
            <a:endParaRPr/>
          </a:p>
          <a:p>
            <a:pPr indent="0" lvl="0" marL="0" rtl="0" algn="l">
              <a:spcBef>
                <a:spcPts val="0"/>
              </a:spcBef>
              <a:spcAft>
                <a:spcPts val="0"/>
              </a:spcAft>
              <a:buNone/>
            </a:pPr>
            <a:r>
              <a:rPr lang="en-US"/>
              <a:t>This is Boston Harbor! We use this whole area as our Lab (blue circle). This is where you are right now – in our laboratory!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ask questions about the coast, and about climate change. We know that climate change is going to affect Boston Harbor, and we want to figure out exactly how.</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one of the places we are interested in studying! Do you recognize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Answer: Constitution Beach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have you been to Constitution Beach?</a:t>
            </a:r>
            <a:endParaRPr/>
          </a:p>
        </p:txBody>
      </p:sp>
      <p:sp>
        <p:nvSpPr>
          <p:cNvPr id="128" name="Google Shape;1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dn7ll-VAYj0"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3"/>
          <p:cNvSpPr txBox="1"/>
          <p:nvPr>
            <p:ph type="ctrTitle"/>
          </p:nvPr>
        </p:nvSpPr>
        <p:spPr>
          <a:xfrm>
            <a:off x="603503" y="1910542"/>
            <a:ext cx="10970990" cy="257545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F5496"/>
              </a:buClr>
              <a:buSzPts val="8000"/>
              <a:buFont typeface="Calibri"/>
              <a:buNone/>
            </a:pPr>
            <a:r>
              <a:rPr lang="en-US" sz="8000">
                <a:solidFill>
                  <a:srgbClr val="2F5496"/>
                </a:solidFill>
              </a:rPr>
              <a:t>How do we know something is changing?</a:t>
            </a:r>
            <a:endParaRPr/>
          </a:p>
        </p:txBody>
      </p:sp>
      <p:pic>
        <p:nvPicPr>
          <p:cNvPr descr="LivingLab_fullname_color_horizontal_RGB (2).png" id="90" name="Google Shape;90;p13"/>
          <p:cNvPicPr preferRelativeResize="0"/>
          <p:nvPr/>
        </p:nvPicPr>
        <p:blipFill rotWithShape="1">
          <a:blip r:embed="rId3">
            <a:alphaModFix/>
          </a:blip>
          <a:srcRect b="0" l="0" r="0" t="0"/>
          <a:stretch/>
        </p:blipFill>
        <p:spPr>
          <a:xfrm>
            <a:off x="4497352" y="463273"/>
            <a:ext cx="3184357" cy="10196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4400"/>
              <a:buFont typeface="Calibri"/>
              <a:buNone/>
            </a:pPr>
            <a:r>
              <a:rPr lang="en-US">
                <a:solidFill>
                  <a:srgbClr val="2E75B5"/>
                </a:solidFill>
              </a:rPr>
              <a:t>What do you think of when you hear the word </a:t>
            </a:r>
            <a:r>
              <a:rPr b="1" lang="en-US">
                <a:solidFill>
                  <a:srgbClr val="2E75B5"/>
                </a:solidFill>
              </a:rPr>
              <a:t>laboratory</a:t>
            </a:r>
            <a:r>
              <a:rPr lang="en-US">
                <a:solidFill>
                  <a:srgbClr val="2E75B5"/>
                </a:solidFill>
              </a:rPr>
              <a:t>?</a:t>
            </a:r>
            <a:endParaRPr/>
          </a:p>
        </p:txBody>
      </p:sp>
      <p:sp>
        <p:nvSpPr>
          <p:cNvPr id="97" name="Google Shape;97;p14"/>
          <p:cNvSpPr txBox="1"/>
          <p:nvPr>
            <p:ph idx="1" type="body"/>
          </p:nvPr>
        </p:nvSpPr>
        <p:spPr>
          <a:xfrm>
            <a:off x="662279" y="2514887"/>
            <a:ext cx="10768102" cy="326297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E75B5"/>
              </a:buClr>
              <a:buSzPts val="2800"/>
              <a:buChar char="•"/>
            </a:pPr>
            <a:r>
              <a:rPr lang="en-US">
                <a:solidFill>
                  <a:srgbClr val="2E75B5"/>
                </a:solidFill>
              </a:rPr>
              <a:t>Draw &amp; share with your neighbor!</a:t>
            </a:r>
            <a:endParaRPr>
              <a:solidFill>
                <a:srgbClr val="2E75B5"/>
              </a:solidFill>
            </a:endParaRPr>
          </a:p>
        </p:txBody>
      </p:sp>
      <p:pic>
        <p:nvPicPr>
          <p:cNvPr descr="Multicolored pens" id="98" name="Google Shape;98;p14"/>
          <p:cNvPicPr preferRelativeResize="0"/>
          <p:nvPr/>
        </p:nvPicPr>
        <p:blipFill rotWithShape="1">
          <a:blip r:embed="rId3">
            <a:alphaModFix/>
          </a:blip>
          <a:srcRect b="0" l="0" r="0" t="0"/>
          <a:stretch/>
        </p:blipFill>
        <p:spPr>
          <a:xfrm>
            <a:off x="6104627" y="1910751"/>
            <a:ext cx="5805578" cy="38703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4400"/>
              <a:buFont typeface="Calibri"/>
              <a:buNone/>
            </a:pPr>
            <a:r>
              <a:rPr lang="en-US">
                <a:solidFill>
                  <a:srgbClr val="2E75B5"/>
                </a:solidFill>
              </a:rPr>
              <a:t>All of these people are </a:t>
            </a:r>
            <a:r>
              <a:rPr b="1" lang="en-US">
                <a:solidFill>
                  <a:srgbClr val="2F5496"/>
                </a:solidFill>
              </a:rPr>
              <a:t>scientists</a:t>
            </a:r>
            <a:r>
              <a:rPr lang="en-US">
                <a:solidFill>
                  <a:srgbClr val="2E75B5"/>
                </a:solidFill>
              </a:rPr>
              <a:t>. What do you notice about where they're working?</a:t>
            </a:r>
            <a:endParaRPr/>
          </a:p>
        </p:txBody>
      </p:sp>
      <p:sp>
        <p:nvSpPr>
          <p:cNvPr id="105" name="Google Shape;10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06" name="Google Shape;106;p15"/>
          <p:cNvPicPr preferRelativeResize="0"/>
          <p:nvPr/>
        </p:nvPicPr>
        <p:blipFill rotWithShape="1">
          <a:blip r:embed="rId3">
            <a:alphaModFix/>
          </a:blip>
          <a:srcRect b="0" l="0" r="0" t="0"/>
          <a:stretch/>
        </p:blipFill>
        <p:spPr>
          <a:xfrm>
            <a:off x="455423" y="1809927"/>
            <a:ext cx="7598893" cy="5053690"/>
          </a:xfrm>
          <a:prstGeom prst="rect">
            <a:avLst/>
          </a:prstGeom>
          <a:noFill/>
          <a:ln>
            <a:noFill/>
          </a:ln>
        </p:spPr>
      </p:pic>
      <p:pic>
        <p:nvPicPr>
          <p:cNvPr id="107" name="Google Shape;107;p15"/>
          <p:cNvPicPr preferRelativeResize="0"/>
          <p:nvPr/>
        </p:nvPicPr>
        <p:blipFill rotWithShape="1">
          <a:blip r:embed="rId4">
            <a:alphaModFix/>
          </a:blip>
          <a:srcRect b="0" l="0" r="0" t="0"/>
          <a:stretch/>
        </p:blipFill>
        <p:spPr>
          <a:xfrm>
            <a:off x="2803955" y="1809927"/>
            <a:ext cx="7616339" cy="5641030"/>
          </a:xfrm>
          <a:prstGeom prst="rect">
            <a:avLst/>
          </a:prstGeom>
          <a:noFill/>
          <a:ln>
            <a:noFill/>
          </a:ln>
        </p:spPr>
      </p:pic>
      <p:pic>
        <p:nvPicPr>
          <p:cNvPr id="108" name="Google Shape;108;p15"/>
          <p:cNvPicPr preferRelativeResize="0"/>
          <p:nvPr/>
        </p:nvPicPr>
        <p:blipFill rotWithShape="1">
          <a:blip r:embed="rId5">
            <a:alphaModFix/>
          </a:blip>
          <a:srcRect b="0" l="0" r="0" t="0"/>
          <a:stretch/>
        </p:blipFill>
        <p:spPr>
          <a:xfrm>
            <a:off x="5167064" y="1831493"/>
            <a:ext cx="7601762" cy="5754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6"/>
          <p:cNvSpPr txBox="1"/>
          <p:nvPr>
            <p:ph type="title"/>
          </p:nvPr>
        </p:nvSpPr>
        <p:spPr>
          <a:xfrm>
            <a:off x="310093" y="345811"/>
            <a:ext cx="6346989" cy="45671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Calibri"/>
              <a:buNone/>
            </a:pPr>
            <a:r>
              <a:rPr b="1" lang="en-US">
                <a:solidFill>
                  <a:srgbClr val="2F5496"/>
                </a:solidFill>
              </a:rPr>
              <a:t>Laboratory</a:t>
            </a:r>
            <a:r>
              <a:rPr lang="en-US">
                <a:solidFill>
                  <a:srgbClr val="2F5496"/>
                </a:solidFill>
              </a:rPr>
              <a:t>: a place where you can </a:t>
            </a:r>
            <a:r>
              <a:rPr b="1" lang="en-US">
                <a:solidFill>
                  <a:srgbClr val="2F5496"/>
                </a:solidFill>
              </a:rPr>
              <a:t>ask </a:t>
            </a:r>
            <a:r>
              <a:rPr lang="en-US">
                <a:solidFill>
                  <a:srgbClr val="2F5496"/>
                </a:solidFill>
              </a:rPr>
              <a:t>questions, </a:t>
            </a:r>
            <a:r>
              <a:rPr b="1" lang="en-US">
                <a:solidFill>
                  <a:srgbClr val="2F5496"/>
                </a:solidFill>
              </a:rPr>
              <a:t>create </a:t>
            </a:r>
            <a:r>
              <a:rPr lang="en-US">
                <a:solidFill>
                  <a:srgbClr val="2F5496"/>
                </a:solidFill>
              </a:rPr>
              <a:t>theories, and </a:t>
            </a:r>
            <a:r>
              <a:rPr b="1" lang="en-US">
                <a:solidFill>
                  <a:srgbClr val="2F5496"/>
                </a:solidFill>
              </a:rPr>
              <a:t>test </a:t>
            </a:r>
            <a:r>
              <a:rPr lang="en-US">
                <a:solidFill>
                  <a:srgbClr val="2F5496"/>
                </a:solidFill>
              </a:rPr>
              <a:t>them out.</a:t>
            </a:r>
            <a:endParaRPr>
              <a:solidFill>
                <a:srgbClr val="2F5496"/>
              </a:solidFill>
            </a:endParaRPr>
          </a:p>
        </p:txBody>
      </p:sp>
      <p:pic>
        <p:nvPicPr>
          <p:cNvPr descr="Wooden blocks with question marks" id="116" name="Google Shape;116;p16"/>
          <p:cNvPicPr preferRelativeResize="0"/>
          <p:nvPr/>
        </p:nvPicPr>
        <p:blipFill rotWithShape="1">
          <a:blip r:embed="rId3">
            <a:alphaModFix/>
          </a:blip>
          <a:srcRect b="2" l="16042" r="26030"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7"/>
          <p:cNvPicPr preferRelativeResize="0"/>
          <p:nvPr>
            <p:ph idx="1" type="body"/>
          </p:nvPr>
        </p:nvPicPr>
        <p:blipFill rotWithShape="1">
          <a:blip r:embed="rId3">
            <a:alphaModFix/>
          </a:blip>
          <a:srcRect b="4690" l="4682" r="4202" t="7676"/>
          <a:stretch/>
        </p:blipFill>
        <p:spPr>
          <a:xfrm>
            <a:off x="-156804" y="-14082"/>
            <a:ext cx="12756427" cy="6874719"/>
          </a:xfrm>
          <a:prstGeom prst="rect">
            <a:avLst/>
          </a:prstGeom>
          <a:noFill/>
          <a:ln>
            <a:noFill/>
          </a:ln>
        </p:spPr>
      </p:pic>
      <p:sp>
        <p:nvSpPr>
          <p:cNvPr id="123" name="Google Shape;123;p17"/>
          <p:cNvSpPr/>
          <p:nvPr/>
        </p:nvSpPr>
        <p:spPr>
          <a:xfrm>
            <a:off x="1757361" y="102393"/>
            <a:ext cx="8667749" cy="6643686"/>
          </a:xfrm>
          <a:prstGeom prst="ellipse">
            <a:avLst/>
          </a:prstGeom>
          <a:noFill/>
          <a:ln cap="flat" cmpd="sng" w="5715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17"/>
          <p:cNvSpPr/>
          <p:nvPr/>
        </p:nvSpPr>
        <p:spPr>
          <a:xfrm>
            <a:off x="3568461" y="3230593"/>
            <a:ext cx="445698" cy="402566"/>
          </a:xfrm>
          <a:prstGeom prst="star5">
            <a:avLst>
              <a:gd fmla="val 19098" name="adj"/>
              <a:gd fmla="val 105146" name="hf"/>
              <a:gd fmla="val 110557" name="vf"/>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4400"/>
              <a:buFont typeface="Calibri"/>
              <a:buNone/>
            </a:pPr>
            <a:r>
              <a:rPr lang="en-US">
                <a:solidFill>
                  <a:srgbClr val="2E75B5"/>
                </a:solidFill>
              </a:rPr>
              <a:t>Does this place look familiar?</a:t>
            </a:r>
            <a:endParaRPr/>
          </a:p>
        </p:txBody>
      </p:sp>
      <p:pic>
        <p:nvPicPr>
          <p:cNvPr descr="IMG_2241.jpg" id="131" name="Google Shape;131;p18"/>
          <p:cNvPicPr preferRelativeResize="0"/>
          <p:nvPr>
            <p:ph idx="1" type="body"/>
          </p:nvPr>
        </p:nvPicPr>
        <p:blipFill rotWithShape="1">
          <a:blip r:embed="rId3">
            <a:alphaModFix/>
          </a:blip>
          <a:srcRect b="0" l="0" r="0" t="0"/>
          <a:stretch/>
        </p:blipFill>
        <p:spPr>
          <a:xfrm>
            <a:off x="6631439" y="1705308"/>
            <a:ext cx="6657362" cy="5019759"/>
          </a:xfrm>
          <a:prstGeom prst="rect">
            <a:avLst/>
          </a:prstGeom>
          <a:noFill/>
          <a:ln>
            <a:noFill/>
          </a:ln>
        </p:spPr>
      </p:pic>
      <p:pic>
        <p:nvPicPr>
          <p:cNvPr descr="IMG_2235.jpg" id="132" name="Google Shape;132;p18"/>
          <p:cNvPicPr preferRelativeResize="0"/>
          <p:nvPr/>
        </p:nvPicPr>
        <p:blipFill rotWithShape="1">
          <a:blip r:embed="rId4">
            <a:alphaModFix/>
          </a:blip>
          <a:srcRect b="0" l="0" r="0" t="0"/>
          <a:stretch/>
        </p:blipFill>
        <p:spPr>
          <a:xfrm>
            <a:off x="-169201" y="1712573"/>
            <a:ext cx="6650181" cy="50084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Welcome To My Channel Beautiful Scenic View&#10;Subscribe Here👉https://cutt.ly/Y4HZGjN&#10;&#10;Carson Beach, located in South Boston, Massachusetts, is a popular public beach that forms part of a three-mile stretch of parks along the South Boston shoreline. Situated just half a mile away from the JFK/UMass station on the Red Line, it offers easy access for visitors. In this video, experience a cold December day in South Boston as you enjoy breathtaking views of both South Boston and the city itself from the vantage point of Carson Beach. Immerse yourself in the serene beauty of this coastal gem and discover why it is a beloved destination for locals and tourists alike.&#10;&#10;আমাদের চ্যানেলে আপনাকে স্বাগতম! সাউথ বস্টনের কারসন বিচ একটি জনপ্রিয় পাবলিক বিচ যা দক্ষিণ বস্টনের একটি তিনমাইল সেগমেন্টের অংশ। রেড লাইনের JFK/UMass স্টেশনটি থেকে সম্প্রতি আধ মাইল দূরে অবস্থিত এই সুন্দর সৈকতিক স্থানটি আপনার শরীর ও মনকে রিল্যাক্স করতে স্বাগত জানাচ্ছে। এই ভিডিওতে ডিসেম্বর একটি ঠান্ডা দিনে দক্ষিণ বস্টনের অপরূপ সৌন্দর্যের সঙ্গে সংযুক্ত হোন এবং কারসন বিচ থেকে সাউথ বস্টন এবং বোস্টনের দৃশ্যসমূহ উপভোগ করুন। এবং ভিডিও টি ভালো লাগলে লাইক কমেন্ট ও সাবস্ক্রাইব করে পাশে থাকুন। &#10;&#10;👉Please visit the site to know more&#10;www.mass.gov/eea/agencies/dcr/massparks/region-boston/castle-island-pleasure-bay-m-street-and-Carson-beach.html&#10;&#10;👉 𝐈𝐟 𝐲𝐨𝐮 𝐥𝐢𝐤𝐞 𝐭𝐡𝐢𝐬 𝐯𝐢𝐝𝐞𝐨, 𝐩𝐥𝐞𝐚𝐬𝐞 𝐥𝐢𝐤𝐞 𝐢𝐭 𝐚𝐧𝐝 𝐬𝐡𝐚𝐫𝐞 𝐢𝐭.&#10;&#10;📷 Watch My Recent Videos 📷&#10;&#10;💠Explore Boston's Frog Pond Spray Pool | গরমের মধ্যে শীতল আসর বস্টনের স্প্রে পুলে &#10;✅ https://youtu.be/9WUWImrWOA0&#10;💠Experience the Magnificent Charles River | চার্লস নদীর প্রাকৃতিক সৌন্দর্যে নিমজ্জিত হোন&#10;✅ https://youtu.be/CB5vMxdaV7Q&#10;💠Immerse Yourself in Harvard's Rich Heritage | চলুন দেখে আসি হার্ভার্ড বিশ্ববিদ্যালয়! &#10;✅https://youtu.be/u7jHN6jS2cQ&#10;💠Half Moon Beach | মন ভরিয়ে নিন হাফ মুন বিচের প্রাকৃতিক সৌন্দর্যে&#10;✅ https://youtu.be/06wf-ET1wyY&#10;&#10;🌐Visit My Website: https://www.bostonteapartyship.com/ &#10;&#10;✅ About Beautiful Scenic View:&#10;Welcome to Beautiful Scenic View Walk Travel Videos (BSV) Channel!&#10;Experience the world through captivating videos of breathtaking destinations. Immerse yourself in the sights and sounds of my personal travels, providing the perfect escape and relaxation. Subscribe now for the latest virtual walking tours and be transported to new horizons with just a click!&#10;&#10;Copyright © Beautiful Scenic View Walk Travel Videos. All Rights Reserved.&#10;&#10;🔎Hashtags:&#10;#carsonbeach #pleasurebay #CarsonBeach #SouthBoston #BostonMA #BeachLife #CoastalViews #BostonAttractions #ScenicBeauty #ExploreMassachusetts #কারসনবিচ #দক্ষিণবস্টন #বস্টনম্যাসাচুসেটস #সৈকতিকজীবন #বস্টনআকর্ষণ #প্রাকৃতিকসৌন্দর্য  #শীতকালেরভ্রমণ" id="139" name="Google Shape;139;p19" title="The Breathtaking Views of Carson Beach | কারসন বিচের অপরূপ সৌন্দর্যে মুগ্ধ হন | HD Virtual Tour">
            <a:hlinkClick r:id="rId3"/>
          </p:cNvPr>
          <p:cNvPicPr preferRelativeResize="0"/>
          <p:nvPr/>
        </p:nvPicPr>
        <p:blipFill>
          <a:blip r:embed="rId4">
            <a:alphaModFix/>
          </a:blip>
          <a:stretch>
            <a:fillRect/>
          </a:stretch>
        </p:blipFill>
        <p:spPr>
          <a:xfrm>
            <a:off x="1810838" y="900422"/>
            <a:ext cx="8570325" cy="482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